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4" r:id="rId3"/>
    <p:sldId id="257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5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4029A-3B6F-0843-ADF6-E06E88B9A1EC}" type="datetimeFigureOut">
              <a:rPr kumimoji="1" lang="zh-CN" altLang="en-US" smtClean="0"/>
              <a:t>2017/10/9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DD0D6-2877-8942-8A6F-B7823353ED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1062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DD0D6-2877-8942-8A6F-B7823353ED99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875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159D-6CE0-4DB0-833B-ABDB9117BEB6}" type="datetimeFigureOut">
              <a:rPr lang="zh-CN" altLang="en-US" smtClean="0"/>
              <a:t>2017/10/9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FDEA-BDBE-4B26-B1F6-18B02B5F66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734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159D-6CE0-4DB0-833B-ABDB9117BEB6}" type="datetimeFigureOut">
              <a:rPr lang="zh-CN" altLang="en-US" smtClean="0"/>
              <a:t>2017/10/9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FDEA-BDBE-4B26-B1F6-18B02B5F66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595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159D-6CE0-4DB0-833B-ABDB9117BEB6}" type="datetimeFigureOut">
              <a:rPr lang="zh-CN" altLang="en-US" smtClean="0"/>
              <a:t>2017/10/9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FDEA-BDBE-4B26-B1F6-18B02B5F66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852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159D-6CE0-4DB0-833B-ABDB9117BEB6}" type="datetimeFigureOut">
              <a:rPr lang="zh-CN" altLang="en-US" smtClean="0"/>
              <a:t>2017/10/9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FDEA-BDBE-4B26-B1F6-18B02B5F66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14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159D-6CE0-4DB0-833B-ABDB9117BEB6}" type="datetimeFigureOut">
              <a:rPr lang="zh-CN" altLang="en-US" smtClean="0"/>
              <a:t>2017/10/9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FDEA-BDBE-4B26-B1F6-18B02B5F66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68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159D-6CE0-4DB0-833B-ABDB9117BEB6}" type="datetimeFigureOut">
              <a:rPr lang="zh-CN" altLang="en-US" smtClean="0"/>
              <a:t>2017/10/9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FDEA-BDBE-4B26-B1F6-18B02B5F66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88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159D-6CE0-4DB0-833B-ABDB9117BEB6}" type="datetimeFigureOut">
              <a:rPr lang="zh-CN" altLang="en-US" smtClean="0"/>
              <a:t>2017/10/9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FDEA-BDBE-4B26-B1F6-18B02B5F66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240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159D-6CE0-4DB0-833B-ABDB9117BEB6}" type="datetimeFigureOut">
              <a:rPr lang="zh-CN" altLang="en-US" smtClean="0"/>
              <a:t>2017/10/9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FDEA-BDBE-4B26-B1F6-18B02B5F66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93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159D-6CE0-4DB0-833B-ABDB9117BEB6}" type="datetimeFigureOut">
              <a:rPr lang="zh-CN" altLang="en-US" smtClean="0"/>
              <a:t>2017/10/9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FDEA-BDBE-4B26-B1F6-18B02B5F66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822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159D-6CE0-4DB0-833B-ABDB9117BEB6}" type="datetimeFigureOut">
              <a:rPr lang="zh-CN" altLang="en-US" smtClean="0"/>
              <a:t>2017/10/9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FDEA-BDBE-4B26-B1F6-18B02B5F66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842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159D-6CE0-4DB0-833B-ABDB9117BEB6}" type="datetimeFigureOut">
              <a:rPr lang="zh-CN" altLang="en-US" smtClean="0"/>
              <a:t>2017/10/9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FDEA-BDBE-4B26-B1F6-18B02B5F66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686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4159D-6CE0-4DB0-833B-ABDB9117BEB6}" type="datetimeFigureOut">
              <a:rPr lang="zh-CN" altLang="en-US" smtClean="0"/>
              <a:t>2017/10/9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AFDEA-BDBE-4B26-B1F6-18B02B5F66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35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5"/>
            <a:ext cx="9144000" cy="68573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5148" y="630372"/>
            <a:ext cx="5798051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巅峰体验 之 病例园地</a:t>
            </a:r>
            <a:endParaRPr lang="en-US" sz="28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88516" y="3209074"/>
            <a:ext cx="4822539" cy="320087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病例题目</a:t>
            </a: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</a:t>
            </a:r>
          </a:p>
          <a:p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作者姓名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</a:p>
          <a:p>
            <a:pPr algn="r"/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作者所在医院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047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" y="345"/>
            <a:ext cx="9143077" cy="68573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91871" y="441316"/>
            <a:ext cx="1620957" cy="66255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目录内容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43000" y="2276872"/>
            <a:ext cx="3212976" cy="373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1036638" indent="-842963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lvl="1" eaLnBrk="1" hangingPunct="1">
              <a:buFont typeface="Arial" charset="0"/>
              <a:buAutoNum type="arabicPeriod"/>
            </a:pPr>
            <a:r>
              <a:rPr lang="zh-CN" altLang="en-US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病史及检查</a:t>
            </a:r>
            <a:endParaRPr lang="zh-CN" altLang="en-US" sz="2400" dirty="0">
              <a:solidFill>
                <a:srgbClr val="003C60"/>
              </a:solidFill>
              <a:latin typeface="Verdana" pitchFamily="34" charset="0"/>
              <a:ea typeface="黑体" pitchFamily="49" charset="-122"/>
            </a:endParaRPr>
          </a:p>
          <a:p>
            <a:pPr lvl="1" eaLnBrk="1" hangingPunct="1">
              <a:buFont typeface="Arial" charset="0"/>
              <a:buAutoNum type="arabicPeriod"/>
            </a:pPr>
            <a:r>
              <a:rPr lang="zh-CN" altLang="en-US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术前诊断</a:t>
            </a:r>
          </a:p>
          <a:p>
            <a:pPr lvl="1" eaLnBrk="1" hangingPunct="1">
              <a:buFont typeface="Arial" charset="0"/>
              <a:buAutoNum type="arabicPeriod"/>
            </a:pPr>
            <a:r>
              <a:rPr lang="zh-CN" altLang="en-US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手术方案</a:t>
            </a:r>
            <a:endParaRPr lang="zh-CN" altLang="en-US" sz="2400" dirty="0">
              <a:solidFill>
                <a:srgbClr val="003C60"/>
              </a:solidFill>
              <a:latin typeface="Verdana" pitchFamily="34" charset="0"/>
              <a:ea typeface="黑体" pitchFamily="49" charset="-122"/>
            </a:endParaRPr>
          </a:p>
          <a:p>
            <a:pPr lvl="1" eaLnBrk="1" hangingPunct="1">
              <a:buFont typeface="Arial" charset="0"/>
              <a:buAutoNum type="arabicPeriod"/>
            </a:pPr>
            <a:r>
              <a:rPr lang="zh-CN" altLang="en-US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术中所见</a:t>
            </a:r>
          </a:p>
          <a:p>
            <a:pPr lvl="1" eaLnBrk="1" hangingPunct="1">
              <a:buFont typeface="Arial" charset="0"/>
              <a:buAutoNum type="arabicPeriod"/>
            </a:pPr>
            <a:r>
              <a:rPr lang="zh-CN" altLang="en-US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术后情况</a:t>
            </a:r>
            <a:endParaRPr lang="zh-CN" altLang="en-US" sz="2400" dirty="0">
              <a:solidFill>
                <a:srgbClr val="003C60"/>
              </a:solidFill>
              <a:latin typeface="Verdana" pitchFamily="34" charset="0"/>
              <a:ea typeface="黑体" pitchFamily="49" charset="-122"/>
            </a:endParaRPr>
          </a:p>
          <a:p>
            <a:pPr lvl="1" eaLnBrk="1" hangingPunct="1">
              <a:buFont typeface="Arial" charset="0"/>
              <a:buAutoNum type="arabicPeriod"/>
            </a:pPr>
            <a:r>
              <a:rPr lang="zh-CN" altLang="en-US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预后疗效</a:t>
            </a:r>
            <a:endParaRPr lang="zh-CN" altLang="en-US" sz="2400" dirty="0">
              <a:solidFill>
                <a:srgbClr val="003C60"/>
              </a:solidFill>
              <a:latin typeface="Verdana" pitchFamily="34" charset="0"/>
              <a:ea typeface="黑体" pitchFamily="49" charset="-122"/>
            </a:endParaRPr>
          </a:p>
          <a:p>
            <a:pPr lvl="1" eaLnBrk="1" hangingPunct="1">
              <a:buFont typeface="Arial" charset="0"/>
              <a:buAutoNum type="arabicPeriod"/>
            </a:pPr>
            <a:r>
              <a:rPr lang="zh-CN" altLang="en-US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讨论及引申</a:t>
            </a:r>
            <a:endParaRPr lang="en-US" altLang="en-US" sz="2400" dirty="0">
              <a:solidFill>
                <a:srgbClr val="003C60"/>
              </a:solidFill>
              <a:latin typeface="Verdana" pitchFamily="34" charset="0"/>
              <a:ea typeface="黑体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9708" y="2276872"/>
            <a:ext cx="36724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注：重点关注以下几方面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遇到了什么手术挑战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如何考虑及应对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实施后治疗效果如何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从中有哪些收获或思考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283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" y="345"/>
            <a:ext cx="9143077" cy="6857308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53478" y="380837"/>
            <a:ext cx="3212976" cy="50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1036638" indent="-842963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193675" lvl="1" indent="0" eaLnBrk="1" hangingPunct="1">
              <a:buNone/>
            </a:pPr>
            <a:r>
              <a:rPr lang="en-US" altLang="zh-CN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1. </a:t>
            </a:r>
            <a:r>
              <a:rPr lang="zh-CN" altLang="en-US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病史及检查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1FF6234-4BE4-4BBC-9B75-7DE12B8141A3}"/>
              </a:ext>
            </a:extLst>
          </p:cNvPr>
          <p:cNvSpPr txBox="1"/>
          <p:nvPr/>
        </p:nvSpPr>
        <p:spPr>
          <a:xfrm>
            <a:off x="89756" y="6094920"/>
            <a:ext cx="896448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</a:rPr>
              <a:t>本幻灯片核心要点</a:t>
            </a:r>
            <a:endParaRPr lang="en-US" altLang="zh-CN" sz="1600" dirty="0">
              <a:solidFill>
                <a:srgbClr val="C00000"/>
              </a:solidFill>
            </a:endParaRPr>
          </a:p>
          <a:p>
            <a:r>
              <a:rPr lang="en-US" altLang="zh-CN" sz="2800" dirty="0">
                <a:solidFill>
                  <a:srgbClr val="C00000"/>
                </a:solidFill>
              </a:rPr>
              <a:t>*************************************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021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" y="345"/>
            <a:ext cx="9143077" cy="6857308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53478" y="380837"/>
            <a:ext cx="3212976" cy="50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1036638" indent="-842963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193675" lvl="1" indent="0" eaLnBrk="1" hangingPunct="1">
              <a:buNone/>
            </a:pPr>
            <a:r>
              <a:rPr lang="en-US" altLang="zh-CN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2. </a:t>
            </a:r>
            <a:r>
              <a:rPr lang="zh-CN" altLang="en-US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术前诊断</a:t>
            </a:r>
            <a:endParaRPr lang="zh-CN" altLang="en-US" sz="2400" dirty="0">
              <a:solidFill>
                <a:srgbClr val="003C60"/>
              </a:solidFill>
              <a:latin typeface="Verdana" pitchFamily="34" charset="0"/>
              <a:ea typeface="黑体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7F28A4A-D52A-4C65-AB78-D064FA409D57}"/>
              </a:ext>
            </a:extLst>
          </p:cNvPr>
          <p:cNvSpPr txBox="1"/>
          <p:nvPr/>
        </p:nvSpPr>
        <p:spPr>
          <a:xfrm>
            <a:off x="89756" y="6094920"/>
            <a:ext cx="896448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</a:rPr>
              <a:t>本幻灯片核心要点</a:t>
            </a:r>
            <a:endParaRPr lang="en-US" altLang="zh-CN" sz="1600" dirty="0">
              <a:solidFill>
                <a:srgbClr val="C00000"/>
              </a:solidFill>
            </a:endParaRPr>
          </a:p>
          <a:p>
            <a:r>
              <a:rPr lang="en-US" altLang="zh-CN" sz="2800" dirty="0">
                <a:solidFill>
                  <a:srgbClr val="C00000"/>
                </a:solidFill>
              </a:rPr>
              <a:t>*************************************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511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" y="345"/>
            <a:ext cx="9143077" cy="6857308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53478" y="380837"/>
            <a:ext cx="3212976" cy="50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1036638" indent="-842963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193675" lvl="1" indent="0" eaLnBrk="1" hangingPunct="1">
              <a:buNone/>
            </a:pPr>
            <a:r>
              <a:rPr lang="en-US" altLang="zh-CN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3. </a:t>
            </a:r>
            <a:r>
              <a:rPr lang="zh-CN" altLang="en-US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手术方案</a:t>
            </a:r>
            <a:endParaRPr lang="zh-CN" altLang="en-US" sz="2400" dirty="0">
              <a:solidFill>
                <a:srgbClr val="003C60"/>
              </a:solidFill>
              <a:latin typeface="Verdana" pitchFamily="34" charset="0"/>
              <a:ea typeface="黑体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0F59C6E-7500-48E7-94F8-DD1F43E7E761}"/>
              </a:ext>
            </a:extLst>
          </p:cNvPr>
          <p:cNvSpPr txBox="1"/>
          <p:nvPr/>
        </p:nvSpPr>
        <p:spPr>
          <a:xfrm>
            <a:off x="89756" y="6094920"/>
            <a:ext cx="896448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</a:rPr>
              <a:t>本幻灯片核心要点</a:t>
            </a:r>
            <a:endParaRPr lang="en-US" altLang="zh-CN" sz="1600" dirty="0">
              <a:solidFill>
                <a:srgbClr val="C00000"/>
              </a:solidFill>
            </a:endParaRPr>
          </a:p>
          <a:p>
            <a:r>
              <a:rPr lang="en-US" altLang="zh-CN" sz="2800" dirty="0">
                <a:solidFill>
                  <a:srgbClr val="C00000"/>
                </a:solidFill>
              </a:rPr>
              <a:t>*************************************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511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" y="345"/>
            <a:ext cx="9143077" cy="6857308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53478" y="380837"/>
            <a:ext cx="3212976" cy="50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1036638" indent="-842963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193675" lvl="1" indent="0" eaLnBrk="1" hangingPunct="1">
              <a:buNone/>
            </a:pPr>
            <a:r>
              <a:rPr lang="en-US" altLang="zh-CN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4. </a:t>
            </a:r>
            <a:r>
              <a:rPr lang="zh-CN" altLang="en-US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术中所见</a:t>
            </a:r>
            <a:endParaRPr lang="zh-CN" altLang="en-US" sz="2400" dirty="0">
              <a:solidFill>
                <a:srgbClr val="003C60"/>
              </a:solidFill>
              <a:latin typeface="Verdana" pitchFamily="34" charset="0"/>
              <a:ea typeface="黑体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B5A8B92-8498-4773-881C-D6B513B05C32}"/>
              </a:ext>
            </a:extLst>
          </p:cNvPr>
          <p:cNvSpPr txBox="1"/>
          <p:nvPr/>
        </p:nvSpPr>
        <p:spPr>
          <a:xfrm>
            <a:off x="89756" y="6094920"/>
            <a:ext cx="896448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</a:rPr>
              <a:t>本幻灯片核心要点</a:t>
            </a:r>
            <a:endParaRPr lang="en-US" altLang="zh-CN" sz="1600" dirty="0">
              <a:solidFill>
                <a:srgbClr val="C00000"/>
              </a:solidFill>
            </a:endParaRPr>
          </a:p>
          <a:p>
            <a:r>
              <a:rPr lang="en-US" altLang="zh-CN" sz="2800" dirty="0">
                <a:solidFill>
                  <a:srgbClr val="C00000"/>
                </a:solidFill>
              </a:rPr>
              <a:t>*************************************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511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" y="345"/>
            <a:ext cx="9143077" cy="6857308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53478" y="380837"/>
            <a:ext cx="3212976" cy="50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1036638" indent="-842963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193675" lvl="1" indent="0" eaLnBrk="1" hangingPunct="1">
              <a:buNone/>
            </a:pPr>
            <a:r>
              <a:rPr lang="en-US" altLang="zh-CN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5. </a:t>
            </a:r>
            <a:r>
              <a:rPr lang="zh-CN" altLang="en-US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术后情况</a:t>
            </a:r>
            <a:endParaRPr lang="zh-CN" altLang="en-US" sz="2400" dirty="0">
              <a:solidFill>
                <a:srgbClr val="003C60"/>
              </a:solidFill>
              <a:latin typeface="Verdana" pitchFamily="34" charset="0"/>
              <a:ea typeface="黑体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699A109-EDFC-4848-8BC1-6F975A88040B}"/>
              </a:ext>
            </a:extLst>
          </p:cNvPr>
          <p:cNvSpPr txBox="1"/>
          <p:nvPr/>
        </p:nvSpPr>
        <p:spPr>
          <a:xfrm>
            <a:off x="89756" y="6094920"/>
            <a:ext cx="896448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</a:rPr>
              <a:t>本幻灯片核心要点</a:t>
            </a:r>
            <a:endParaRPr lang="en-US" altLang="zh-CN" sz="1600" dirty="0">
              <a:solidFill>
                <a:srgbClr val="C00000"/>
              </a:solidFill>
            </a:endParaRPr>
          </a:p>
          <a:p>
            <a:r>
              <a:rPr lang="en-US" altLang="zh-CN" sz="2800" dirty="0">
                <a:solidFill>
                  <a:srgbClr val="C00000"/>
                </a:solidFill>
              </a:rPr>
              <a:t>*************************************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511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" y="345"/>
            <a:ext cx="9143077" cy="6857308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53478" y="380837"/>
            <a:ext cx="3212976" cy="50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1036638" indent="-842963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193675" lvl="1" indent="0" eaLnBrk="1" hangingPunct="1">
              <a:buNone/>
            </a:pPr>
            <a:r>
              <a:rPr lang="en-US" altLang="zh-CN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6. </a:t>
            </a:r>
            <a:r>
              <a:rPr lang="zh-CN" altLang="en-US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预后疗效</a:t>
            </a:r>
            <a:endParaRPr lang="zh-CN" altLang="en-US" sz="2400" dirty="0">
              <a:solidFill>
                <a:srgbClr val="003C60"/>
              </a:solidFill>
              <a:latin typeface="Verdana" pitchFamily="34" charset="0"/>
              <a:ea typeface="黑体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DB83638-4EA5-4556-A253-8276FBB848BC}"/>
              </a:ext>
            </a:extLst>
          </p:cNvPr>
          <p:cNvSpPr txBox="1"/>
          <p:nvPr/>
        </p:nvSpPr>
        <p:spPr>
          <a:xfrm>
            <a:off x="89756" y="6094920"/>
            <a:ext cx="896448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</a:rPr>
              <a:t>本幻灯片核心要点</a:t>
            </a:r>
            <a:endParaRPr lang="en-US" altLang="zh-CN" sz="1600" dirty="0">
              <a:solidFill>
                <a:srgbClr val="C00000"/>
              </a:solidFill>
            </a:endParaRPr>
          </a:p>
          <a:p>
            <a:r>
              <a:rPr lang="en-US" altLang="zh-CN" sz="2800" dirty="0">
                <a:solidFill>
                  <a:srgbClr val="C00000"/>
                </a:solidFill>
              </a:rPr>
              <a:t>*************************************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511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" y="345"/>
            <a:ext cx="9143077" cy="6857308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53478" y="380837"/>
            <a:ext cx="3212976" cy="50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1036638" indent="-842963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193675" lvl="1" indent="0" eaLnBrk="1" hangingPunct="1">
              <a:buNone/>
            </a:pPr>
            <a:r>
              <a:rPr lang="en-US" altLang="zh-CN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7. </a:t>
            </a:r>
            <a:r>
              <a:rPr lang="zh-CN" altLang="en-US" sz="2400" dirty="0">
                <a:solidFill>
                  <a:srgbClr val="003C60"/>
                </a:solidFill>
                <a:latin typeface="Verdana" pitchFamily="34" charset="0"/>
                <a:ea typeface="黑体" pitchFamily="49" charset="-122"/>
                <a:sym typeface="宋体" pitchFamily="2" charset="-122"/>
              </a:rPr>
              <a:t>讨论及引申</a:t>
            </a:r>
            <a:endParaRPr lang="zh-CN" altLang="en-US" sz="2400" dirty="0">
              <a:solidFill>
                <a:srgbClr val="003C60"/>
              </a:solidFill>
              <a:latin typeface="Verdana" pitchFamily="34" charset="0"/>
              <a:ea typeface="黑体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E105905-C068-49CD-A8DF-08DD87920C60}"/>
              </a:ext>
            </a:extLst>
          </p:cNvPr>
          <p:cNvSpPr txBox="1"/>
          <p:nvPr/>
        </p:nvSpPr>
        <p:spPr>
          <a:xfrm>
            <a:off x="89756" y="6094920"/>
            <a:ext cx="896448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</a:rPr>
              <a:t>本幻灯片核心要点</a:t>
            </a:r>
            <a:endParaRPr lang="en-US" altLang="zh-CN" sz="1600" dirty="0">
              <a:solidFill>
                <a:srgbClr val="C00000"/>
              </a:solidFill>
            </a:endParaRPr>
          </a:p>
          <a:p>
            <a:r>
              <a:rPr lang="en-US" altLang="zh-CN" sz="2800" dirty="0">
                <a:solidFill>
                  <a:srgbClr val="C00000"/>
                </a:solidFill>
              </a:rPr>
              <a:t>*************************************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511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病例园地之病例模板-20160817最终版.potx" id="{32220FCF-02B1-164A-B145-2E095CC2C81E}" vid="{CEF24B0F-B7D1-1C4B-A7C4-FCA69E7BC0A6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病例园地之病例模板-20160817最终版</Template>
  <TotalTime>9</TotalTime>
  <Words>141</Words>
  <Application>Microsoft Office PowerPoint</Application>
  <PresentationFormat>全屏显示(4:3)</PresentationFormat>
  <Paragraphs>45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DengXian</vt:lpstr>
      <vt:lpstr>黑体</vt:lpstr>
      <vt:lpstr>宋体</vt:lpstr>
      <vt:lpstr>微软雅黑</vt:lpstr>
      <vt:lpstr>Arial</vt:lpstr>
      <vt:lpstr>Calibri</vt:lpstr>
      <vt:lpstr>Calibri Light</vt:lpstr>
      <vt:lpstr>Verdana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xs liu</dc:creator>
  <cp:lastModifiedBy>Yang, Xiang [MEDCN]</cp:lastModifiedBy>
  <cp:revision>5</cp:revision>
  <dcterms:created xsi:type="dcterms:W3CDTF">2016-08-17T05:24:19Z</dcterms:created>
  <dcterms:modified xsi:type="dcterms:W3CDTF">2017-10-09T10:41:48Z</dcterms:modified>
</cp:coreProperties>
</file>